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Montagna" charset="1" panose="020E0606050000020004"/>
      <p:regular r:id="rId26"/>
    </p:embeddedFont>
    <p:embeddedFont>
      <p:font typeface="Questrial" charset="1" panose="02000000000000000000"/>
      <p:regular r:id="rId27"/>
    </p:embeddedFont>
    <p:embeddedFont>
      <p:font typeface="Proxima Nova" charset="1" panose="020005060300000200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VAG3RfUoZOE.mp4" Type="http://schemas.openxmlformats.org/officeDocument/2006/relationships/video"/><Relationship Id="rId4" Target="../media/VAG3RfUoZOE.mp4" Type="http://schemas.microsoft.com/office/2007/relationships/media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207217" y="5534198"/>
            <a:ext cx="9873565" cy="4752802"/>
            <a:chOff x="0" y="0"/>
            <a:chExt cx="6662420" cy="32070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62420" cy="3207065"/>
            </a:xfrm>
            <a:custGeom>
              <a:avLst/>
              <a:gdLst/>
              <a:ahLst/>
              <a:cxnLst/>
              <a:rect r="r" b="b" t="t" l="l"/>
              <a:pathLst>
                <a:path h="3207065" w="6662420">
                  <a:moveTo>
                    <a:pt x="3331210" y="3207065"/>
                  </a:moveTo>
                  <a:lnTo>
                    <a:pt x="0" y="3207065"/>
                  </a:lnTo>
                  <a:cubicBezTo>
                    <a:pt x="0" y="1435415"/>
                    <a:pt x="1490980" y="0"/>
                    <a:pt x="3331210" y="0"/>
                  </a:cubicBezTo>
                  <a:cubicBezTo>
                    <a:pt x="5171440" y="0"/>
                    <a:pt x="6662420" y="1435415"/>
                    <a:pt x="6662420" y="3207065"/>
                  </a:cubicBezTo>
                  <a:lnTo>
                    <a:pt x="3331210" y="3207065"/>
                  </a:lnTo>
                  <a:close/>
                </a:path>
              </a:pathLst>
            </a:custGeom>
            <a:blipFill>
              <a:blip r:embed="rId2"/>
              <a:stretch>
                <a:fillRect l="0" t="-14258" r="0" b="0"/>
              </a:stretch>
            </a:blipFill>
          </p:spPr>
        </p:sp>
      </p:grpSp>
      <p:sp>
        <p:nvSpPr>
          <p:cNvPr name="AutoShape 4" id="4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028700" y="1602426"/>
            <a:ext cx="16230600" cy="3096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07"/>
              </a:lnSpc>
            </a:pPr>
            <a:r>
              <a:rPr lang="en-US" sz="10005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Nederland vs. Zuid-Korea</a:t>
            </a:r>
          </a:p>
          <a:p>
            <a:pPr algn="ctr">
              <a:lnSpc>
                <a:spcPts val="10088"/>
              </a:lnSpc>
            </a:pPr>
            <a:r>
              <a:rPr lang="en-US" sz="7206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Cultuurverschillen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257506"/>
            <a:ext cx="3677451" cy="1259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Door: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Marilène Harskamp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Ruth van der Ham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Brechtje Peters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1080" y="2870757"/>
            <a:ext cx="16711623" cy="4555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Op Zuid-Koreaanse festivals draagt iedereen traditionele kleding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1204328" y="3559253"/>
            <a:ext cx="2882389" cy="2882389"/>
          </a:xfrm>
          <a:custGeom>
            <a:avLst/>
            <a:gdLst/>
            <a:ahLst/>
            <a:cxnLst/>
            <a:rect r="r" b="b" t="t" l="l"/>
            <a:pathLst>
              <a:path h="2882389" w="2882389">
                <a:moveTo>
                  <a:pt x="0" y="0"/>
                </a:moveTo>
                <a:lnTo>
                  <a:pt x="2882388" y="0"/>
                </a:lnTo>
                <a:lnTo>
                  <a:pt x="2882388" y="2882389"/>
                </a:lnTo>
                <a:lnTo>
                  <a:pt x="0" y="288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38314" y="4174465"/>
            <a:ext cx="9266014" cy="2715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120"/>
              </a:lnSpc>
            </a:pPr>
            <a:r>
              <a:rPr lang="en-US" sz="17964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Niet waar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37096.9160"/>
                </p14:media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814387"/>
            <a:ext cx="18288000" cy="865822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7004044"/>
            <a:ext cx="18288000" cy="3282956"/>
            <a:chOff x="0" y="0"/>
            <a:chExt cx="2833290" cy="508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33290" cy="508616"/>
            </a:xfrm>
            <a:custGeom>
              <a:avLst/>
              <a:gdLst/>
              <a:ahLst/>
              <a:cxnLst/>
              <a:rect r="r" b="b" t="t" l="l"/>
              <a:pathLst>
                <a:path h="508616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508616"/>
                  </a:lnTo>
                  <a:lnTo>
                    <a:pt x="0" y="508616"/>
                  </a:lnTo>
                  <a:close/>
                </a:path>
              </a:pathLst>
            </a:custGeom>
            <a:blipFill>
              <a:blip r:embed="rId2"/>
              <a:stretch>
                <a:fillRect l="0" t="-38025" r="0" b="-13077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70724" y="2251954"/>
            <a:ext cx="8115300" cy="158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Inhoud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189635" y="2930134"/>
            <a:ext cx="4204229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54" indent="-269877" lvl="1">
              <a:lnSpc>
                <a:spcPts val="3000"/>
              </a:lnSpc>
              <a:buFont typeface="Arial"/>
              <a:buChar char="•"/>
            </a:pPr>
            <a:r>
              <a:rPr lang="en-US" sz="2500" spc="25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Motivatie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89635" y="3454009"/>
            <a:ext cx="4204229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54" indent="-269877" lvl="1">
              <a:lnSpc>
                <a:spcPts val="3000"/>
              </a:lnSpc>
              <a:buFont typeface="Arial"/>
              <a:buChar char="•"/>
            </a:pPr>
            <a:r>
              <a:rPr lang="en-US" sz="2500" spc="25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Hoofd- en deelvragen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189635" y="3977884"/>
            <a:ext cx="4204229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2999"/>
              </a:lnSpc>
              <a:buFont typeface="Arial"/>
              <a:buChar char="•"/>
            </a:pPr>
            <a:r>
              <a:rPr lang="en-US" sz="2499" spc="24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Proces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89635" y="2415784"/>
            <a:ext cx="4204229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2999"/>
              </a:lnSpc>
              <a:buFont typeface="Arial"/>
              <a:buChar char="•"/>
            </a:pPr>
            <a:r>
              <a:rPr lang="en-US" sz="2499" spc="24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Video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89635" y="4492234"/>
            <a:ext cx="4204229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2999"/>
              </a:lnSpc>
              <a:buFont typeface="Arial"/>
              <a:buChar char="•"/>
            </a:pPr>
            <a:r>
              <a:rPr lang="en-US" sz="2499" spc="24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3 highlights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89635" y="5006584"/>
            <a:ext cx="4204229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2999"/>
              </a:lnSpc>
              <a:buFont typeface="Arial"/>
              <a:buChar char="•"/>
            </a:pPr>
            <a:r>
              <a:rPr lang="en-US" sz="2499" spc="24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Tips voor de doelgroep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89635" y="5520934"/>
            <a:ext cx="4204229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2999"/>
              </a:lnSpc>
              <a:buFont typeface="Arial"/>
              <a:buChar char="•"/>
            </a:pPr>
            <a:r>
              <a:rPr lang="en-US" sz="2499" spc="24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Vragen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79833" y="1028700"/>
            <a:ext cx="7083672" cy="9258300"/>
            <a:chOff x="0" y="0"/>
            <a:chExt cx="1097446" cy="14343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7446" cy="1434353"/>
            </a:xfrm>
            <a:custGeom>
              <a:avLst/>
              <a:gdLst/>
              <a:ahLst/>
              <a:cxnLst/>
              <a:rect r="r" b="b" t="t" l="l"/>
              <a:pathLst>
                <a:path h="1434353" w="1097446">
                  <a:moveTo>
                    <a:pt x="0" y="0"/>
                  </a:moveTo>
                  <a:lnTo>
                    <a:pt x="1097446" y="0"/>
                  </a:lnTo>
                  <a:lnTo>
                    <a:pt x="1097446" y="1434353"/>
                  </a:lnTo>
                  <a:lnTo>
                    <a:pt x="0" y="1434353"/>
                  </a:lnTo>
                  <a:close/>
                </a:path>
              </a:pathLst>
            </a:custGeom>
            <a:blipFill>
              <a:blip r:embed="rId2"/>
              <a:stretch>
                <a:fillRect l="-13384" t="0" r="-61092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918604" y="2406293"/>
            <a:ext cx="9652397" cy="158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Onze motivatie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791385" y="4284623"/>
            <a:ext cx="4430413" cy="1621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9746" indent="-269873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Nieuw/onbekend</a:t>
            </a:r>
          </a:p>
          <a:p>
            <a:pPr algn="just" marL="539746" indent="-269873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Interessant</a:t>
            </a:r>
          </a:p>
          <a:p>
            <a:pPr algn="just" marL="539746" indent="-269873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Ver weg</a:t>
            </a:r>
          </a:p>
          <a:p>
            <a:pPr algn="just">
              <a:lnSpc>
                <a:spcPts val="252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1613063" y="1028700"/>
            <a:ext cx="5368626" cy="9258300"/>
            <a:chOff x="0" y="0"/>
            <a:chExt cx="831741" cy="14343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1741" cy="1434353"/>
            </a:xfrm>
            <a:custGeom>
              <a:avLst/>
              <a:gdLst/>
              <a:ahLst/>
              <a:cxnLst/>
              <a:rect r="r" b="b" t="t" l="l"/>
              <a:pathLst>
                <a:path h="1434353" w="831741">
                  <a:moveTo>
                    <a:pt x="0" y="0"/>
                  </a:moveTo>
                  <a:lnTo>
                    <a:pt x="831741" y="0"/>
                  </a:lnTo>
                  <a:lnTo>
                    <a:pt x="831741" y="1434353"/>
                  </a:lnTo>
                  <a:lnTo>
                    <a:pt x="0" y="1434353"/>
                  </a:lnTo>
                  <a:close/>
                </a:path>
              </a:pathLst>
            </a:custGeom>
            <a:blipFill>
              <a:blip r:embed="rId2"/>
              <a:stretch>
                <a:fillRect l="-79419" t="0" r="-79419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2074537"/>
            <a:ext cx="8115300" cy="3068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Onze </a:t>
            </a:r>
          </a:p>
          <a:p>
            <a:pPr algn="l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hoofdvraag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438775"/>
            <a:ext cx="7028808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Wat zijn de verschillen in feestdagen tussen Nederland en Zuid-Korea?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2481233" y="5718418"/>
            <a:ext cx="5806767" cy="4568582"/>
            <a:chOff x="0" y="0"/>
            <a:chExt cx="899620" cy="7077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99620" cy="707793"/>
            </a:xfrm>
            <a:custGeom>
              <a:avLst/>
              <a:gdLst/>
              <a:ahLst/>
              <a:cxnLst/>
              <a:rect r="r" b="b" t="t" l="l"/>
              <a:pathLst>
                <a:path h="707793" w="899620">
                  <a:moveTo>
                    <a:pt x="0" y="0"/>
                  </a:moveTo>
                  <a:lnTo>
                    <a:pt x="899620" y="0"/>
                  </a:lnTo>
                  <a:lnTo>
                    <a:pt x="899620" y="707793"/>
                  </a:lnTo>
                  <a:lnTo>
                    <a:pt x="0" y="707793"/>
                  </a:lnTo>
                  <a:close/>
                </a:path>
              </a:pathLst>
            </a:custGeom>
            <a:blipFill>
              <a:blip r:embed="rId2"/>
              <a:stretch>
                <a:fillRect l="-9121" t="0" r="-912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481233" y="1036648"/>
            <a:ext cx="5806767" cy="4568582"/>
            <a:chOff x="0" y="0"/>
            <a:chExt cx="899620" cy="70779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9620" cy="707793"/>
            </a:xfrm>
            <a:custGeom>
              <a:avLst/>
              <a:gdLst/>
              <a:ahLst/>
              <a:cxnLst/>
              <a:rect r="r" b="b" t="t" l="l"/>
              <a:pathLst>
                <a:path h="707793" w="899620">
                  <a:moveTo>
                    <a:pt x="0" y="0"/>
                  </a:moveTo>
                  <a:lnTo>
                    <a:pt x="899620" y="0"/>
                  </a:lnTo>
                  <a:lnTo>
                    <a:pt x="899620" y="707793"/>
                  </a:lnTo>
                  <a:lnTo>
                    <a:pt x="0" y="707793"/>
                  </a:lnTo>
                  <a:close/>
                </a:path>
              </a:pathLst>
            </a:custGeom>
            <a:blipFill>
              <a:blip r:embed="rId3"/>
              <a:stretch>
                <a:fillRect l="-7957" t="0" r="-7957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2074537"/>
            <a:ext cx="8115300" cy="3068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Onze deelvragen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26368" y="5227452"/>
            <a:ext cx="7028808" cy="3489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6" indent="-269873" lvl="1">
              <a:lnSpc>
                <a:spcPts val="3499"/>
              </a:lnSpc>
              <a:buAutoNum type="arabicPeriod" startAt="1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Welke nationale feestdagen worden gevierd in Zuid-Korea en Nederland? </a:t>
            </a:r>
          </a:p>
          <a:p>
            <a:pPr algn="l" marL="539746" indent="-269873" lvl="1">
              <a:lnSpc>
                <a:spcPts val="3499"/>
              </a:lnSpc>
              <a:buAutoNum type="arabicPeriod" startAt="1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In hoeverre zijn religieuze feestdagen belangrijk in beide landen?</a:t>
            </a:r>
          </a:p>
          <a:p>
            <a:pPr algn="l" marL="539746" indent="-269873" lvl="1">
              <a:lnSpc>
                <a:spcPts val="3499"/>
              </a:lnSpc>
              <a:buAutoNum type="arabicPeriod" startAt="1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Hoe verschillen de tradities en vieringen rondom dezelfde/vergelijkbare feestdagen? </a:t>
            </a:r>
          </a:p>
          <a:p>
            <a:pPr algn="l" marL="539746" indent="-269873" lvl="1">
              <a:lnSpc>
                <a:spcPts val="3499"/>
              </a:lnSpc>
              <a:buAutoNum type="arabicPeriod" startAt="1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Welke historische gebeurtenissen zitten achter unieke feestdagen in beide landen?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79833" y="1028700"/>
            <a:ext cx="7083672" cy="9258300"/>
            <a:chOff x="0" y="0"/>
            <a:chExt cx="1097446" cy="14343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7446" cy="1434353"/>
            </a:xfrm>
            <a:custGeom>
              <a:avLst/>
              <a:gdLst/>
              <a:ahLst/>
              <a:cxnLst/>
              <a:rect r="r" b="b" t="t" l="l"/>
              <a:pathLst>
                <a:path h="1434353" w="1097446">
                  <a:moveTo>
                    <a:pt x="0" y="0"/>
                  </a:moveTo>
                  <a:lnTo>
                    <a:pt x="1097446" y="0"/>
                  </a:lnTo>
                  <a:lnTo>
                    <a:pt x="1097446" y="1434353"/>
                  </a:lnTo>
                  <a:lnTo>
                    <a:pt x="0" y="1434353"/>
                  </a:lnTo>
                  <a:close/>
                </a:path>
              </a:pathLst>
            </a:custGeom>
            <a:blipFill>
              <a:blip r:embed="rId2"/>
              <a:stretch>
                <a:fillRect l="-66177" t="0" r="-66177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35257" y="2429926"/>
            <a:ext cx="9028995" cy="158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Proces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55775" y="4289206"/>
            <a:ext cx="4430413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9746" indent="-269873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Taakverdeling</a:t>
            </a:r>
          </a:p>
          <a:p>
            <a:pPr algn="just" marL="539746" indent="-269873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Interview</a:t>
            </a:r>
          </a:p>
          <a:p>
            <a:pPr algn="just" marL="539746" indent="-269873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Bronnen en literatuur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7644208"/>
            <a:ext cx="18288000" cy="2642792"/>
            <a:chOff x="0" y="0"/>
            <a:chExt cx="2833290" cy="40943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33290" cy="409438"/>
            </a:xfrm>
            <a:custGeom>
              <a:avLst/>
              <a:gdLst/>
              <a:ahLst/>
              <a:cxnLst/>
              <a:rect r="r" b="b" t="t" l="l"/>
              <a:pathLst>
                <a:path h="409438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409438"/>
                  </a:lnTo>
                  <a:lnTo>
                    <a:pt x="0" y="409438"/>
                  </a:lnTo>
                  <a:close/>
                </a:path>
              </a:pathLst>
            </a:custGeom>
            <a:blipFill>
              <a:blip r:embed="rId2"/>
              <a:stretch>
                <a:fillRect l="0" t="-180345" r="0" b="-180345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13281" y="4147820"/>
            <a:ext cx="4120655" cy="9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Hangul day, feest voor het alfabet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512955" y="4147820"/>
            <a:ext cx="4120655" cy="9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spcBef>
                <a:spcPct val="0"/>
              </a:spcBef>
              <a:buFont typeface="Arial"/>
              <a:buChar char="•"/>
            </a:pPr>
            <a:r>
              <a:rPr lang="en-US" sz="27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Chuseok, midherfstfeest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887400" y="1675645"/>
            <a:ext cx="9028995" cy="158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3 Highlights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49927" y="4147820"/>
            <a:ext cx="4120655" cy="9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spcBef>
                <a:spcPct val="0"/>
              </a:spcBef>
              <a:buFont typeface="Arial"/>
              <a:buChar char="•"/>
            </a:pPr>
            <a:r>
              <a:rPr lang="en-US" sz="27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Seollal, het Koreaanse Nieuwjaar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1204328" y="1028700"/>
            <a:ext cx="7083672" cy="9258300"/>
            <a:chOff x="0" y="0"/>
            <a:chExt cx="1001210" cy="13085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01210" cy="1308573"/>
            </a:xfrm>
            <a:custGeom>
              <a:avLst/>
              <a:gdLst/>
              <a:ahLst/>
              <a:cxnLst/>
              <a:rect r="r" b="b" t="t" l="l"/>
              <a:pathLst>
                <a:path h="1308573" w="1001210">
                  <a:moveTo>
                    <a:pt x="0" y="0"/>
                  </a:moveTo>
                  <a:lnTo>
                    <a:pt x="1001210" y="0"/>
                  </a:lnTo>
                  <a:lnTo>
                    <a:pt x="1001210" y="1308573"/>
                  </a:lnTo>
                  <a:lnTo>
                    <a:pt x="0" y="1308573"/>
                  </a:lnTo>
                  <a:close/>
                </a:path>
              </a:pathLst>
            </a:custGeom>
            <a:blipFill>
              <a:blip r:embed="rId2"/>
              <a:stretch>
                <a:fillRect l="-46462" t="0" r="-49585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45913" y="2399717"/>
            <a:ext cx="15131350" cy="3068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Tips voor </a:t>
            </a:r>
          </a:p>
          <a:p>
            <a:pPr algn="l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de doelgroep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42676" y="5589976"/>
            <a:ext cx="9861085" cy="3374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u="sng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Verken Sociale Gezelligheid: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Deelnemen sociale evenementen zoals markten, clubs of sportverenigingen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Deelnemen Nederlandse feesten zoals: Sinterklaas of Bevrijdingsdag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 u="sng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Leer om te gaan met gelijkheid in machtsafstand</a:t>
            </a:r>
          </a:p>
          <a:p>
            <a:pPr algn="l">
              <a:lnSpc>
                <a:spcPts val="2546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1080" y="2870757"/>
            <a:ext cx="16711623" cy="4555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In Zuid-Korea drink je nooit alleen aan een tafel: Iedereen schenkt voor elkaar in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4480560" y="1028700"/>
            <a:ext cx="9326880" cy="4752802"/>
            <a:chOff x="0" y="0"/>
            <a:chExt cx="6350000" cy="32358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3235840"/>
            </a:xfrm>
            <a:custGeom>
              <a:avLst/>
              <a:gdLst/>
              <a:ahLst/>
              <a:cxnLst/>
              <a:rect r="r" b="b" t="t" l="l"/>
              <a:pathLst>
                <a:path h="3235840" w="6350000">
                  <a:moveTo>
                    <a:pt x="3175000" y="3235840"/>
                  </a:moveTo>
                  <a:cubicBezTo>
                    <a:pt x="1421498" y="3235840"/>
                    <a:pt x="0" y="1787103"/>
                    <a:pt x="0" y="0"/>
                  </a:cubicBezTo>
                  <a:lnTo>
                    <a:pt x="6350000" y="0"/>
                  </a:lnTo>
                  <a:cubicBezTo>
                    <a:pt x="6350000" y="1787103"/>
                    <a:pt x="4928502" y="3235840"/>
                    <a:pt x="3175000" y="3235840"/>
                  </a:cubicBezTo>
                  <a:close/>
                </a:path>
              </a:pathLst>
            </a:custGeom>
            <a:blipFill>
              <a:blip r:embed="rId2"/>
              <a:stretch>
                <a:fillRect l="0" t="-2330" r="0" b="-233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496622" y="5790781"/>
            <a:ext cx="13294756" cy="353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64"/>
              </a:lnSpc>
            </a:pPr>
            <a:r>
              <a:rPr lang="en-US" sz="19903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Vragen?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9780580" y="3348917"/>
            <a:ext cx="3814026" cy="2846217"/>
          </a:xfrm>
          <a:custGeom>
            <a:avLst/>
            <a:gdLst/>
            <a:ahLst/>
            <a:cxnLst/>
            <a:rect r="r" b="b" t="t" l="l"/>
            <a:pathLst>
              <a:path h="2846217" w="3814026">
                <a:moveTo>
                  <a:pt x="0" y="0"/>
                </a:moveTo>
                <a:lnTo>
                  <a:pt x="3814026" y="0"/>
                </a:lnTo>
                <a:lnTo>
                  <a:pt x="3814026" y="2846216"/>
                </a:lnTo>
                <a:lnTo>
                  <a:pt x="0" y="284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28497" y="3868908"/>
            <a:ext cx="5171557" cy="2715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120"/>
              </a:lnSpc>
            </a:pPr>
            <a:r>
              <a:rPr lang="en-US" sz="17964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Waar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1080" y="2870757"/>
            <a:ext cx="16711623" cy="4555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In Zuid-Korea verwacht men dat je tot het einde van het feest blijft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9780580" y="3348917"/>
            <a:ext cx="3814026" cy="2846217"/>
          </a:xfrm>
          <a:custGeom>
            <a:avLst/>
            <a:gdLst/>
            <a:ahLst/>
            <a:cxnLst/>
            <a:rect r="r" b="b" t="t" l="l"/>
            <a:pathLst>
              <a:path h="2846217" w="3814026">
                <a:moveTo>
                  <a:pt x="0" y="0"/>
                </a:moveTo>
                <a:lnTo>
                  <a:pt x="3814026" y="0"/>
                </a:lnTo>
                <a:lnTo>
                  <a:pt x="3814026" y="2846216"/>
                </a:lnTo>
                <a:lnTo>
                  <a:pt x="0" y="284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28497" y="3868908"/>
            <a:ext cx="5171557" cy="2715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120"/>
              </a:lnSpc>
            </a:pPr>
            <a:r>
              <a:rPr lang="en-US" sz="17964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Waar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1080" y="2870757"/>
            <a:ext cx="16711623" cy="4555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In Zuid-Korea is het normaal om zonder reden een feestje te organiseren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1204328" y="3559253"/>
            <a:ext cx="2882389" cy="2882389"/>
          </a:xfrm>
          <a:custGeom>
            <a:avLst/>
            <a:gdLst/>
            <a:ahLst/>
            <a:cxnLst/>
            <a:rect r="r" b="b" t="t" l="l"/>
            <a:pathLst>
              <a:path h="2882389" w="2882389">
                <a:moveTo>
                  <a:pt x="0" y="0"/>
                </a:moveTo>
                <a:lnTo>
                  <a:pt x="2882388" y="0"/>
                </a:lnTo>
                <a:lnTo>
                  <a:pt x="2882388" y="2882389"/>
                </a:lnTo>
                <a:lnTo>
                  <a:pt x="0" y="288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38314" y="4174465"/>
            <a:ext cx="9266014" cy="2715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120"/>
              </a:lnSpc>
            </a:pPr>
            <a:r>
              <a:rPr lang="en-US" sz="17964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Niet waar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1080" y="2870757"/>
            <a:ext cx="16711623" cy="4555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60"/>
              </a:lnSpc>
            </a:pPr>
            <a:r>
              <a:rPr lang="en-US" sz="10500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In Zuid-Korea krijg je op je verjaardag een ontbijt met zeewiersoep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0" y="1028700"/>
            <a:ext cx="18288000" cy="0"/>
          </a:xfrm>
          <a:prstGeom prst="line">
            <a:avLst/>
          </a:prstGeom>
          <a:ln cap="flat" w="9525">
            <a:solidFill>
              <a:srgbClr val="33333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9780580" y="3348917"/>
            <a:ext cx="3814026" cy="2846217"/>
          </a:xfrm>
          <a:custGeom>
            <a:avLst/>
            <a:gdLst/>
            <a:ahLst/>
            <a:cxnLst/>
            <a:rect r="r" b="b" t="t" l="l"/>
            <a:pathLst>
              <a:path h="2846217" w="3814026">
                <a:moveTo>
                  <a:pt x="0" y="0"/>
                </a:moveTo>
                <a:lnTo>
                  <a:pt x="3814026" y="0"/>
                </a:lnTo>
                <a:lnTo>
                  <a:pt x="3814026" y="2846216"/>
                </a:lnTo>
                <a:lnTo>
                  <a:pt x="0" y="284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9885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Presentatie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083672" y="346264"/>
            <a:ext cx="4120655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CHE Onderzoek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393864" y="346264"/>
            <a:ext cx="3488838" cy="332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333333"/>
                </a:solidFill>
                <a:latin typeface="Questrial"/>
                <a:ea typeface="Questrial"/>
                <a:cs typeface="Questrial"/>
                <a:sym typeface="Questrial"/>
              </a:rPr>
              <a:t>Oktober 2025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28497" y="3868908"/>
            <a:ext cx="5171557" cy="2715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120"/>
              </a:lnSpc>
            </a:pPr>
            <a:r>
              <a:rPr lang="en-US" sz="17964">
                <a:solidFill>
                  <a:srgbClr val="333333"/>
                </a:solidFill>
                <a:latin typeface="Montagna"/>
                <a:ea typeface="Montagna"/>
                <a:cs typeface="Montagna"/>
                <a:sym typeface="Montagna"/>
              </a:rPr>
              <a:t>Waar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DAG3LGpxPZU</dc:identifier>
  <dcterms:modified xsi:type="dcterms:W3CDTF">2011-08-01T06:04:30Z</dcterms:modified>
  <cp:revision>1</cp:revision>
  <dc:title>CHE ONDERZOEK</dc:title>
</cp:coreProperties>
</file>